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DM Sans Medium"/>
      <p:regular r:id="rId26"/>
      <p:bold r:id="rId27"/>
      <p:italic r:id="rId28"/>
      <p:boldItalic r:id="rId29"/>
    </p:embeddedFont>
    <p:embeddedFont>
      <p:font typeface="Merriweather SemiBold"/>
      <p:regular r:id="rId30"/>
      <p:bold r:id="rId31"/>
      <p:italic r:id="rId32"/>
      <p:boldItalic r:id="rId33"/>
    </p:embeddedFont>
    <p:embeddedFont>
      <p:font typeface="Roboto Mono"/>
      <p:regular r:id="rId34"/>
      <p:bold r:id="rId35"/>
      <p:italic r:id="rId36"/>
      <p:boldItalic r:id="rId37"/>
    </p:embeddedFont>
    <p:embeddedFont>
      <p:font typeface="Merriweather"/>
      <p:regular r:id="rId38"/>
      <p:bold r:id="rId39"/>
      <p:italic r:id="rId40"/>
      <p:boldItalic r:id="rId41"/>
    </p:embeddedFont>
    <p:embeddedFont>
      <p:font typeface="DM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italic.fntdata"/><Relationship Id="rId20" Type="http://schemas.openxmlformats.org/officeDocument/2006/relationships/slide" Target="slides/slide15.xml"/><Relationship Id="rId42" Type="http://schemas.openxmlformats.org/officeDocument/2006/relationships/font" Target="fonts/DMSans-regular.fntdata"/><Relationship Id="rId41" Type="http://schemas.openxmlformats.org/officeDocument/2006/relationships/font" Target="fonts/Merriweather-boldItalic.fntdata"/><Relationship Id="rId22" Type="http://schemas.openxmlformats.org/officeDocument/2006/relationships/slide" Target="slides/slide17.xml"/><Relationship Id="rId44" Type="http://schemas.openxmlformats.org/officeDocument/2006/relationships/font" Target="fonts/DMSans-italic.fntdata"/><Relationship Id="rId21" Type="http://schemas.openxmlformats.org/officeDocument/2006/relationships/slide" Target="slides/slide16.xml"/><Relationship Id="rId43" Type="http://schemas.openxmlformats.org/officeDocument/2006/relationships/font" Target="fonts/DM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DM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MSansMedium-regular.fntdata"/><Relationship Id="rId25" Type="http://schemas.openxmlformats.org/officeDocument/2006/relationships/slide" Target="slides/slide20.xml"/><Relationship Id="rId28" Type="http://schemas.openxmlformats.org/officeDocument/2006/relationships/font" Target="fonts/DMSansMedium-italic.fntdata"/><Relationship Id="rId27" Type="http://schemas.openxmlformats.org/officeDocument/2006/relationships/font" Target="fonts/DMSans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MSans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SemiBold-bold.fntdata"/><Relationship Id="rId30" Type="http://schemas.openxmlformats.org/officeDocument/2006/relationships/font" Target="fonts/Merriweather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Merriweather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SemiBold-italic.fntdata"/><Relationship Id="rId13" Type="http://schemas.openxmlformats.org/officeDocument/2006/relationships/slide" Target="slides/slide8.xml"/><Relationship Id="rId35" Type="http://schemas.openxmlformats.org/officeDocument/2006/relationships/font" Target="fonts/RobotoMono-bold.fntdata"/><Relationship Id="rId12" Type="http://schemas.openxmlformats.org/officeDocument/2006/relationships/slide" Target="slides/slide7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39" Type="http://schemas.openxmlformats.org/officeDocument/2006/relationships/font" Target="fonts/Merriweather-bold.fntdata"/><Relationship Id="rId16" Type="http://schemas.openxmlformats.org/officeDocument/2006/relationships/slide" Target="slides/slide11.xml"/><Relationship Id="rId38" Type="http://schemas.openxmlformats.org/officeDocument/2006/relationships/font" Target="fonts/Merriweather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5c836d7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5c836d7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5c836d70c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5c836d70c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9bed690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9bed690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9bed6907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9bed6907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9bed6907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9bed6907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9bed6907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9bed6907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5c836d70c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5c836d70c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5c836d70c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5c836d70c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5c836d70c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5c836d70c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5c836d70c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5c836d70c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5c836d70c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5c836d70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5c836d70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5c836d70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5c836d70c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5c836d70c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5c836d70c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5c836d70c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5c836d70c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5c836d70c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5c836d70c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5c836d70c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9bed6907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9bed6907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5c836d70c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5c836d70c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5c836d70c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5c836d70c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5c836d70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5c836d70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 type="title">
  <p:cSld name="TITLE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3"/>
          <p:cNvSpPr/>
          <p:nvPr>
            <p:ph idx="3" type="pic"/>
          </p:nvPr>
        </p:nvSpPr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36" name="Google Shape;136;p23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" type="secHead">
  <p:cSld name="SECTION_HEAD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4"/>
          <p:cNvSpPr txBox="1"/>
          <p:nvPr>
            <p:ph idx="2" type="title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24"/>
          <p:cNvSpPr txBox="1"/>
          <p:nvPr>
            <p:ph idx="3" type="title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" name="Google Shape;142;p24"/>
          <p:cNvSpPr txBox="1"/>
          <p:nvPr>
            <p:ph idx="4" type="title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3" name="Google Shape;143;p24"/>
          <p:cNvSpPr txBox="1"/>
          <p:nvPr>
            <p:ph idx="5" type="title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6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 type="tx">
  <p:cSld name="TITLE_AND_BOD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AND_BODY_1"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6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1" type="twoColTx">
  <p:cSld name="TITLE_AND_TWO_COLUMNS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7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61" name="Google Shape;161;p27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27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TITLE_AND_TWO_COLUMNS_1"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8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68" name="Google Shape;168;p28"/>
          <p:cNvSpPr txBox="1"/>
          <p:nvPr>
            <p:ph idx="3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28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28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chart">
  <p:cSld name="SECTION_TITLE_AND_DESCRIPTION">
    <p:bg>
      <p:bgPr>
        <a:solidFill>
          <a:schemeClr val="lt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9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77" name="Google Shape;177;p29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APTION_ONLY">
    <p:bg>
      <p:bgPr>
        <a:solidFill>
          <a:schemeClr val="lt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2" type="body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3" type="body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4" type="body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5" type="body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idx="6" type="body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7" type="body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7" name="Google Shape;187;p30"/>
          <p:cNvSpPr txBox="1"/>
          <p:nvPr>
            <p:ph idx="8" type="body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8" name="Google Shape;188;p30"/>
          <p:cNvSpPr txBox="1"/>
          <p:nvPr>
            <p:ph idx="9" type="body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9" name="Google Shape;189;p30"/>
          <p:cNvSpPr txBox="1"/>
          <p:nvPr>
            <p:ph idx="13" type="body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0" name="Google Shape;190;p30"/>
          <p:cNvSpPr txBox="1"/>
          <p:nvPr>
            <p:ph idx="14" type="body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1" name="Google Shape;191;p30"/>
          <p:cNvSpPr txBox="1"/>
          <p:nvPr>
            <p:ph idx="15" type="body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2" name="Google Shape;192;p30"/>
          <p:cNvSpPr txBox="1"/>
          <p:nvPr>
            <p:ph idx="16" type="body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17" type="body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4" name="Google Shape;194;p30"/>
          <p:cNvSpPr txBox="1"/>
          <p:nvPr>
            <p:ph idx="18" type="body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5" name="Google Shape;195;p30"/>
          <p:cNvSpPr txBox="1"/>
          <p:nvPr>
            <p:ph idx="19" type="body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20" type="body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idx="21" type="body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8" name="Google Shape;198;p30"/>
          <p:cNvSpPr txBox="1"/>
          <p:nvPr>
            <p:ph idx="22" type="body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9" name="Google Shape;199;p30"/>
          <p:cNvSpPr txBox="1"/>
          <p:nvPr>
            <p:ph idx="23" type="body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0" name="Google Shape;200;p30"/>
          <p:cNvSpPr txBox="1"/>
          <p:nvPr>
            <p:ph idx="24" type="body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1" name="Google Shape;201;p30"/>
          <p:cNvSpPr txBox="1"/>
          <p:nvPr>
            <p:ph idx="25" type="body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26" type="body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27" type="body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4" name="Google Shape;204;p30"/>
          <p:cNvSpPr txBox="1"/>
          <p:nvPr>
            <p:ph idx="28" type="body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5" name="Google Shape;205;p30"/>
          <p:cNvSpPr txBox="1"/>
          <p:nvPr>
            <p:ph idx="29" type="body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30" type="body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31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08" name="Google Shape;208;p30"/>
          <p:cNvSpPr txBox="1"/>
          <p:nvPr>
            <p:ph idx="3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31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idx="4" type="body"/>
          </p:nvPr>
        </p:nvSpPr>
        <p:spPr>
          <a:xfrm>
            <a:off x="8208751" y="196725"/>
            <a:ext cx="8124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05</a:t>
            </a:r>
            <a:r>
              <a:rPr lang="en"/>
              <a:t>.11</a:t>
            </a:r>
            <a:r>
              <a:rPr lang="en"/>
              <a:t>.25 </a:t>
            </a:r>
            <a:endParaRPr/>
          </a:p>
        </p:txBody>
      </p:sp>
      <p:sp>
        <p:nvSpPr>
          <p:cNvPr id="218" name="Google Shape;218;p32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Analysis of Parts of Speech (POS) Using Statistical and Deep Learning Methods</a:t>
            </a:r>
            <a:endParaRPr sz="4000"/>
          </a:p>
        </p:txBody>
      </p:sp>
      <p:sp>
        <p:nvSpPr>
          <p:cNvPr id="219" name="Google Shape;219;p32"/>
          <p:cNvSpPr txBox="1"/>
          <p:nvPr>
            <p:ph idx="2" type="subTitle"/>
          </p:nvPr>
        </p:nvSpPr>
        <p:spPr>
          <a:xfrm>
            <a:off x="196950" y="2171250"/>
            <a:ext cx="43404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By: Nishvi Pradipkumar Patel, Charmilkumar Vijaykumar Patel, Yash J Patel</a:t>
            </a:r>
            <a:endParaRPr sz="1250"/>
          </a:p>
        </p:txBody>
      </p:sp>
      <p:pic>
        <p:nvPicPr>
          <p:cNvPr descr="Blue and green wave pattern. " id="220" name="Google Shape;220;p3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172200" y="93825"/>
            <a:ext cx="3770400" cy="9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/>
              <a:t>Logistic Regression + PCA Results</a:t>
            </a:r>
            <a:endParaRPr sz="2550"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197375" y="1012425"/>
            <a:ext cx="3875400" cy="3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Accuracy: 0.672183193731424 </a:t>
            </a: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Precision: 0.5094632505571729 </a:t>
            </a: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Recall: 0.672183193731424</a:t>
            </a: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F1 Score: 0.5629491045901693</a:t>
            </a: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pic>
        <p:nvPicPr>
          <p:cNvPr id="297" name="Google Shape;297;p41" title="Confusion Matrix PC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775" y="760950"/>
            <a:ext cx="4239839" cy="36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 title="Prediction PCA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575" y="2087750"/>
            <a:ext cx="2269125" cy="29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42"/>
          <p:cNvSpPr txBox="1"/>
          <p:nvPr/>
        </p:nvSpPr>
        <p:spPr>
          <a:xfrm>
            <a:off x="197372" y="251000"/>
            <a:ext cx="8867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5. Logistic Regression - Word2Vec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5" name="Google Shape;305;p42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6" name="Google Shape;306;p42"/>
          <p:cNvSpPr txBox="1"/>
          <p:nvPr/>
        </p:nvSpPr>
        <p:spPr>
          <a:xfrm>
            <a:off x="294425" y="885350"/>
            <a:ext cx="83526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hlink"/>
                </a:solidFill>
              </a:rPr>
              <a:t>Objective:</a:t>
            </a:r>
            <a:r>
              <a:rPr lang="en" sz="1100">
                <a:solidFill>
                  <a:schemeClr val="hlink"/>
                </a:solidFill>
              </a:rPr>
              <a:t> Enhance POS tagging by combining semantic word embeddings with traditional linguistic features.</a:t>
            </a:r>
            <a:endParaRPr sz="1100">
              <a:solidFill>
                <a:schemeClr val="hlink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hlink"/>
                </a:solidFill>
              </a:rPr>
              <a:t>Embedding Tool:</a:t>
            </a:r>
            <a:r>
              <a:rPr lang="en" sz="1100">
                <a:solidFill>
                  <a:schemeClr val="hlink"/>
                </a:solidFill>
              </a:rPr>
              <a:t> Word2Vec – captures contextual meaning of words from a 370k-word POS-tagged dataset.</a:t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7" name="Google Shape;307;p42"/>
          <p:cNvSpPr txBox="1"/>
          <p:nvPr/>
        </p:nvSpPr>
        <p:spPr>
          <a:xfrm>
            <a:off x="493625" y="1728500"/>
            <a:ext cx="79542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hlink"/>
                </a:solidFill>
              </a:rPr>
              <a:t>🛠️ Implementation Steps</a:t>
            </a:r>
            <a:endParaRPr b="1" sz="1300">
              <a:solidFill>
                <a:schemeClr val="hlink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rabicPeriod"/>
            </a:pPr>
            <a:r>
              <a:rPr b="1" lang="en" sz="1100">
                <a:solidFill>
                  <a:schemeClr val="hlink"/>
                </a:solidFill>
              </a:rPr>
              <a:t>Text Preprocessing: </a:t>
            </a:r>
            <a:r>
              <a:rPr lang="en" sz="1100">
                <a:solidFill>
                  <a:schemeClr val="hlink"/>
                </a:solidFill>
              </a:rPr>
              <a:t>Lowercasing, tokenization, and removal of stopwords and non-alphabetic tokens using NLTK.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rabicPeriod"/>
            </a:pPr>
            <a:r>
              <a:rPr b="1" lang="en" sz="1100">
                <a:solidFill>
                  <a:schemeClr val="hlink"/>
                </a:solidFill>
              </a:rPr>
              <a:t>Word2Vec Training: </a:t>
            </a:r>
            <a:r>
              <a:rPr lang="en" sz="1100">
                <a:solidFill>
                  <a:schemeClr val="hlink"/>
                </a:solidFill>
              </a:rPr>
              <a:t>Trained on the tokenized dataset to learn word semantics based on context.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rabicPeriod"/>
            </a:pPr>
            <a:r>
              <a:rPr b="1" lang="en" sz="1100">
                <a:solidFill>
                  <a:schemeClr val="hlink"/>
                </a:solidFill>
              </a:rPr>
              <a:t>Vector Representation: </a:t>
            </a:r>
            <a:r>
              <a:rPr lang="en" sz="1100">
                <a:solidFill>
                  <a:schemeClr val="hlink"/>
                </a:solidFill>
              </a:rPr>
              <a:t>Generated vectors for each word; handled out-of-vocabulary (OOV) words with zero vectors. And Averaged token vectors for final word representation.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rabicPeriod"/>
            </a:pPr>
            <a:r>
              <a:rPr b="1" lang="en" sz="1100">
                <a:solidFill>
                  <a:schemeClr val="hlink"/>
                </a:solidFill>
              </a:rPr>
              <a:t>Feature Construction: </a:t>
            </a:r>
            <a:r>
              <a:rPr lang="en" sz="1100">
                <a:solidFill>
                  <a:schemeClr val="hlink"/>
                </a:solidFill>
              </a:rPr>
              <a:t>Combined Word2Vec vectors with:</a:t>
            </a:r>
            <a:endParaRPr sz="1100">
              <a:solidFill>
                <a:schemeClr val="hlink"/>
              </a:solidFill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○"/>
            </a:pPr>
            <a:r>
              <a:rPr lang="en" sz="1100">
                <a:solidFill>
                  <a:schemeClr val="hlink"/>
                </a:solidFill>
              </a:rPr>
              <a:t>Word length</a:t>
            </a:r>
            <a:endParaRPr sz="1100">
              <a:solidFill>
                <a:schemeClr val="hlink"/>
              </a:solidFill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○"/>
            </a:pPr>
            <a:r>
              <a:rPr lang="en" sz="1100">
                <a:solidFill>
                  <a:schemeClr val="hlink"/>
                </a:solidFill>
              </a:rPr>
              <a:t>Vowel count</a:t>
            </a:r>
            <a:endParaRPr sz="1100">
              <a:solidFill>
                <a:schemeClr val="hlink"/>
              </a:solidFill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○"/>
            </a:pPr>
            <a:r>
              <a:rPr lang="en" sz="1100">
                <a:solidFill>
                  <a:schemeClr val="hlink"/>
                </a:solidFill>
              </a:rPr>
              <a:t>Consonant count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rabicPeriod"/>
            </a:pPr>
            <a:r>
              <a:rPr b="1" lang="en" sz="1100">
                <a:solidFill>
                  <a:schemeClr val="hlink"/>
                </a:solidFill>
              </a:rPr>
              <a:t>Model Training: </a:t>
            </a:r>
            <a:r>
              <a:rPr lang="en" sz="1100">
                <a:solidFill>
                  <a:schemeClr val="hlink"/>
                </a:solidFill>
              </a:rPr>
              <a:t>Split data into 80% train, 20% test. And Trained Logistic Regression using multinomial loss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lbfgs</a:t>
            </a:r>
            <a:r>
              <a:rPr lang="en" sz="1100">
                <a:solidFill>
                  <a:schemeClr val="hlink"/>
                </a:solidFill>
              </a:rPr>
              <a:t> solver.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rabicPeriod"/>
            </a:pPr>
            <a:r>
              <a:rPr b="1" lang="en" sz="1100">
                <a:solidFill>
                  <a:schemeClr val="hlink"/>
                </a:solidFill>
              </a:rPr>
              <a:t>Evaluation: </a:t>
            </a:r>
            <a:r>
              <a:rPr lang="en" sz="1100">
                <a:solidFill>
                  <a:schemeClr val="hlink"/>
                </a:solidFill>
              </a:rPr>
              <a:t>Used accuracy, precision, recall, and F1-score through  classification report.</a:t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>
            <p:ph type="title"/>
          </p:nvPr>
        </p:nvSpPr>
        <p:spPr>
          <a:xfrm>
            <a:off x="172200" y="93825"/>
            <a:ext cx="3770400" cy="9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/>
              <a:t>Logistic Regression + Word2Vec  Results</a:t>
            </a:r>
            <a:endParaRPr sz="2550"/>
          </a:p>
        </p:txBody>
      </p:sp>
      <p:sp>
        <p:nvSpPr>
          <p:cNvPr id="313" name="Google Shape;313;p43"/>
          <p:cNvSpPr txBox="1"/>
          <p:nvPr>
            <p:ph idx="1" type="body"/>
          </p:nvPr>
        </p:nvSpPr>
        <p:spPr>
          <a:xfrm>
            <a:off x="197375" y="962925"/>
            <a:ext cx="36762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Accuracy: 0.6219265063496352</a:t>
            </a: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Precision: 0.4005090768547468 </a:t>
            </a: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Recall : 0.6219265063496352 </a:t>
            </a: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F1 Score: 0.48038111056884186</a:t>
            </a:r>
            <a:endParaRPr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pic>
        <p:nvPicPr>
          <p:cNvPr id="314" name="Google Shape;3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575" y="2115250"/>
            <a:ext cx="2271983" cy="29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3"/>
          <p:cNvPicPr preferRelativeResize="0"/>
          <p:nvPr/>
        </p:nvPicPr>
        <p:blipFill rotWithShape="1">
          <a:blip r:embed="rId4">
            <a:alphaModFix/>
          </a:blip>
          <a:srcRect b="0" l="3595" r="2268" t="3006"/>
          <a:stretch/>
        </p:blipFill>
        <p:spPr>
          <a:xfrm>
            <a:off x="4542775" y="714013"/>
            <a:ext cx="4339998" cy="37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4"/>
          <p:cNvSpPr txBox="1"/>
          <p:nvPr/>
        </p:nvSpPr>
        <p:spPr>
          <a:xfrm>
            <a:off x="197375" y="251000"/>
            <a:ext cx="88671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5. Bidirectional LSTM - GloVe Embedding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2" name="Google Shape;322;p44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3" name="Google Shape;323;p44"/>
          <p:cNvSpPr txBox="1"/>
          <p:nvPr/>
        </p:nvSpPr>
        <p:spPr>
          <a:xfrm>
            <a:off x="339775" y="1325175"/>
            <a:ext cx="84222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Objective:</a:t>
            </a:r>
            <a:r>
              <a:rPr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 Leverage LSTM's sequential learning ability with GloVe word embeddings for accurate POS tagging.</a:t>
            </a:r>
            <a:endParaRPr sz="110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Approach:</a:t>
            </a:r>
            <a:r>
              <a:rPr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 Bidirectional LSTM model using pre-trained 100-dim GloVe vectors and contextual sequence learning.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4" name="Google Shape;324;p44"/>
          <p:cNvSpPr txBox="1"/>
          <p:nvPr/>
        </p:nvSpPr>
        <p:spPr>
          <a:xfrm>
            <a:off x="588750" y="2027775"/>
            <a:ext cx="80358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🛠️ Implementation Steps</a:t>
            </a:r>
            <a:endParaRPr b="1" sz="120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000"/>
              <a:buAutoNum type="arabicPeriod"/>
            </a:pPr>
            <a:r>
              <a:rPr b="1" lang="en" sz="10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Word Tokenization: </a:t>
            </a:r>
            <a:r>
              <a:rPr lang="en" sz="10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Tokenized words using Keras Tokenizer with </a:t>
            </a:r>
            <a:r>
              <a:rPr lang="en" sz="1000">
                <a:solidFill>
                  <a:srgbClr val="188038"/>
                </a:solidFill>
                <a:latin typeface="Merriweather"/>
                <a:ea typeface="Merriweather"/>
                <a:cs typeface="Merriweather"/>
                <a:sym typeface="Merriweather"/>
              </a:rPr>
              <a:t>&lt;OOV&gt;</a:t>
            </a:r>
            <a:r>
              <a:rPr lang="en" sz="10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 handling and padded sequences to length 10.</a:t>
            </a:r>
            <a:endParaRPr sz="100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000"/>
              <a:buAutoNum type="arabicPeriod"/>
            </a:pPr>
            <a:r>
              <a:rPr b="1" lang="en" sz="10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Embedding Layer:</a:t>
            </a:r>
            <a:r>
              <a:rPr lang="en" sz="10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 Loaded 100D GloVe vectors via Gensim, created an embedding matrix, and initialized the Embedding layer.</a:t>
            </a:r>
            <a:endParaRPr sz="100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000"/>
              <a:buAutoNum type="arabicPeriod"/>
            </a:pPr>
            <a:r>
              <a:rPr b="1" lang="en" sz="10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Label Preparation &amp; Data Split: </a:t>
            </a:r>
            <a:r>
              <a:rPr lang="en" sz="10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Encoded POS tags using </a:t>
            </a:r>
            <a:r>
              <a:rPr lang="en" sz="1000">
                <a:solidFill>
                  <a:srgbClr val="188038"/>
                </a:solidFill>
                <a:latin typeface="Merriweather"/>
                <a:ea typeface="Merriweather"/>
                <a:cs typeface="Merriweather"/>
                <a:sym typeface="Merriweather"/>
              </a:rPr>
              <a:t>LabelEncoder</a:t>
            </a:r>
            <a:r>
              <a:rPr lang="en" sz="10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; split data into 80% training and 20% testing.</a:t>
            </a:r>
            <a:endParaRPr sz="100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000"/>
              <a:buAutoNum type="arabicPeriod"/>
            </a:pPr>
            <a:r>
              <a:rPr b="1" lang="en" sz="10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Model Architecture: </a:t>
            </a:r>
            <a:r>
              <a:rPr lang="en" sz="10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Built model using TensorFlow Sequential API: Embedding → Bi-LSTM (128) → Dropout (50%) → Bi-LSTM (64) → Dense (Softmax).</a:t>
            </a:r>
            <a:endParaRPr sz="100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000"/>
              <a:buAutoNum type="arabicPeriod"/>
            </a:pPr>
            <a:r>
              <a:rPr b="1" lang="en" sz="10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Training Setup: </a:t>
            </a:r>
            <a:r>
              <a:rPr lang="en" sz="10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Compiled with </a:t>
            </a:r>
            <a:r>
              <a:rPr lang="en" sz="1000">
                <a:solidFill>
                  <a:srgbClr val="188038"/>
                </a:solidFill>
                <a:latin typeface="Merriweather"/>
                <a:ea typeface="Merriweather"/>
                <a:cs typeface="Merriweather"/>
                <a:sym typeface="Merriweather"/>
              </a:rPr>
              <a:t>sparse_categorical_crossentropy</a:t>
            </a:r>
            <a:r>
              <a:rPr lang="en" sz="10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 loss, </a:t>
            </a:r>
            <a:r>
              <a:rPr lang="en" sz="1000">
                <a:solidFill>
                  <a:srgbClr val="188038"/>
                </a:solidFill>
                <a:latin typeface="Merriweather"/>
                <a:ea typeface="Merriweather"/>
                <a:cs typeface="Merriweather"/>
                <a:sym typeface="Merriweather"/>
              </a:rPr>
              <a:t>adam</a:t>
            </a:r>
            <a:r>
              <a:rPr lang="en" sz="10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 optimizer, and </a:t>
            </a:r>
            <a:r>
              <a:rPr lang="en" sz="1000">
                <a:solidFill>
                  <a:srgbClr val="188038"/>
                </a:solidFill>
                <a:latin typeface="Merriweather"/>
                <a:ea typeface="Merriweather"/>
                <a:cs typeface="Merriweather"/>
                <a:sym typeface="Merriweather"/>
              </a:rPr>
              <a:t>accuracy</a:t>
            </a:r>
            <a:r>
              <a:rPr lang="en" sz="10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 metric; trained with batch size 64, up to 20 epochs with early stopping.</a:t>
            </a:r>
            <a:endParaRPr sz="100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000"/>
              <a:buAutoNum type="arabicPeriod"/>
            </a:pPr>
            <a:r>
              <a:rPr b="1" lang="en" sz="10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Evaluation: </a:t>
            </a:r>
            <a:r>
              <a:rPr lang="en" sz="10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Predictions made using </a:t>
            </a:r>
            <a:r>
              <a:rPr lang="en" sz="1000">
                <a:solidFill>
                  <a:srgbClr val="188038"/>
                </a:solidFill>
                <a:latin typeface="Merriweather"/>
                <a:ea typeface="Merriweather"/>
                <a:cs typeface="Merriweather"/>
                <a:sym typeface="Merriweather"/>
              </a:rPr>
              <a:t>argmax</a:t>
            </a:r>
            <a:r>
              <a:rPr lang="en" sz="10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; evaluated using </a:t>
            </a:r>
            <a:r>
              <a:rPr lang="en" sz="1000">
                <a:solidFill>
                  <a:srgbClr val="188038"/>
                </a:solidFill>
                <a:latin typeface="Merriweather"/>
                <a:ea typeface="Merriweather"/>
                <a:cs typeface="Merriweather"/>
                <a:sym typeface="Merriweather"/>
              </a:rPr>
              <a:t>classification_report</a:t>
            </a:r>
            <a:r>
              <a:rPr lang="en" sz="10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>
            <p:ph type="title"/>
          </p:nvPr>
        </p:nvSpPr>
        <p:spPr>
          <a:xfrm>
            <a:off x="172200" y="93825"/>
            <a:ext cx="3770400" cy="9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/>
              <a:t>Bidirectional LSTM + GloVe</a:t>
            </a:r>
            <a:endParaRPr sz="2550"/>
          </a:p>
        </p:txBody>
      </p:sp>
      <p:sp>
        <p:nvSpPr>
          <p:cNvPr id="330" name="Google Shape;330;p45"/>
          <p:cNvSpPr txBox="1"/>
          <p:nvPr>
            <p:ph idx="1" type="body"/>
          </p:nvPr>
        </p:nvSpPr>
        <p:spPr>
          <a:xfrm>
            <a:off x="197375" y="1012425"/>
            <a:ext cx="3875400" cy="3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Accuracy:</a:t>
            </a: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 0.6955147257497973 </a:t>
            </a: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Precision:</a:t>
            </a: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 0.717456052023042</a:t>
            </a: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Recall: 0.6955147257497973</a:t>
            </a: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F1 Score: 0.6278637544122022</a:t>
            </a: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pic>
        <p:nvPicPr>
          <p:cNvPr id="331" name="Google Shape;3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054" y="2122200"/>
            <a:ext cx="2334550" cy="287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875" y="649875"/>
            <a:ext cx="4515875" cy="38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46"/>
          <p:cNvSpPr txBox="1"/>
          <p:nvPr/>
        </p:nvSpPr>
        <p:spPr>
          <a:xfrm>
            <a:off x="197387" y="2509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7</a:t>
            </a: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. Results Comparison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379" y="897189"/>
            <a:ext cx="5972175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6"/>
          <p:cNvSpPr txBox="1"/>
          <p:nvPr/>
        </p:nvSpPr>
        <p:spPr>
          <a:xfrm>
            <a:off x="588750" y="3249875"/>
            <a:ext cx="77313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 sz="12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LSTM Model outperforms all other approaches across all metrics.</a:t>
            </a:r>
            <a:br>
              <a:rPr lang="en" sz="12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2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 sz="12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PCA + Logistic Regression significantly improves precision and F1 Score over the baseline.</a:t>
            </a:r>
            <a:br>
              <a:rPr lang="en" sz="12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2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 sz="12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Word2Vec with Logistic Regression offers marginal improvement in precision.</a:t>
            </a:r>
            <a:br>
              <a:rPr lang="en" sz="12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2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 sz="12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Traditional Logistic Regression has the lowest precision and F1 Score, highlighting the advantage of advanced embeddings and sequential learning.</a:t>
            </a:r>
            <a:br>
              <a:rPr lang="en" sz="12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2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/>
          <p:nvPr>
            <p:ph type="title"/>
          </p:nvPr>
        </p:nvSpPr>
        <p:spPr>
          <a:xfrm>
            <a:off x="172200" y="283075"/>
            <a:ext cx="37704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/>
              <a:t>Results Comparison</a:t>
            </a:r>
            <a:endParaRPr sz="2550"/>
          </a:p>
        </p:txBody>
      </p:sp>
      <p:sp>
        <p:nvSpPr>
          <p:cNvPr id="347" name="Google Shape;347;p47"/>
          <p:cNvSpPr txBox="1"/>
          <p:nvPr>
            <p:ph idx="1" type="body"/>
          </p:nvPr>
        </p:nvSpPr>
        <p:spPr>
          <a:xfrm>
            <a:off x="197375" y="843775"/>
            <a:ext cx="4046400" cy="42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🔍 F1 Score Comparison with Existing Literature</a:t>
            </a:r>
            <a:endParaRPr sz="13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Our LSTM model (F1: 0.628) closely matches the benchmark of deep learning models (Patoary et al., Chiche &amp; Yitagesu).</a:t>
            </a:r>
            <a:b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Logistic Regression + PCA (F1: 0.563) outperformed baseline Logistic Regression and Word2Vec-enhanced models.</a:t>
            </a:r>
            <a:b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Confirms literature findings:</a:t>
            </a:r>
            <a:b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○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Deep learning = higher accuracy (LSTM best overall)</a:t>
            </a:r>
            <a:b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○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Classical models = efficient &amp; practical with proper feature engineering</a:t>
            </a:r>
            <a:b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Highlights LSTM's generalizability and classical models' deployment ease.</a:t>
            </a:r>
            <a:b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t/>
            </a:r>
            <a:endParaRPr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pic>
        <p:nvPicPr>
          <p:cNvPr id="348" name="Google Shape;348;p47" title="WhatsApp Image 2025-05-10 at 4.22.33 PM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725" y="1433663"/>
            <a:ext cx="4595424" cy="2276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48"/>
          <p:cNvSpPr txBox="1"/>
          <p:nvPr/>
        </p:nvSpPr>
        <p:spPr>
          <a:xfrm>
            <a:off x="197387" y="2509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8</a:t>
            </a: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. Future Directions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5" name="Google Shape;355;p48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6" name="Google Shape;356;p48"/>
          <p:cNvSpPr txBox="1"/>
          <p:nvPr/>
        </p:nvSpPr>
        <p:spPr>
          <a:xfrm>
            <a:off x="588750" y="898400"/>
            <a:ext cx="7767600" cy="4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Advanced Embeddings: Integrate contextual embeddings (BERT, ELMo) for deeper language understanding.</a:t>
            </a:r>
            <a:b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Hybrid Models: Combine statistical (Logistic Regression) and neural (LSTM) models to enhance accuracy and robustness.</a:t>
            </a:r>
            <a:b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Real-Time Use Cases:</a:t>
            </a:r>
            <a:b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○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Chatbots &amp; Virtual Assistants</a:t>
            </a:r>
            <a:b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○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Speech-to-Text Systems</a:t>
            </a:r>
            <a:b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○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Language Learning Platforms</a:t>
            </a:r>
            <a:b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Deployment Readiness:</a:t>
            </a:r>
            <a:b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○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Optimize for speed and memory usage</a:t>
            </a:r>
            <a:b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○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Enable use in mobile apps and online tools</a:t>
            </a:r>
            <a:b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○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Practical and efficient POS tagging for daily applications</a:t>
            </a:r>
            <a:b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49"/>
          <p:cNvSpPr txBox="1"/>
          <p:nvPr/>
        </p:nvSpPr>
        <p:spPr>
          <a:xfrm>
            <a:off x="197387" y="2509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9</a:t>
            </a: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. Conclusions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63" name="Google Shape;363;p49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64" name="Google Shape;364;p49"/>
          <p:cNvSpPr txBox="1"/>
          <p:nvPr/>
        </p:nvSpPr>
        <p:spPr>
          <a:xfrm>
            <a:off x="588750" y="893125"/>
            <a:ext cx="7664700" cy="27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 sz="12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Evaluated Logistic Regression and LSTM models on 370k-word English POS dataset.</a:t>
            </a:r>
            <a:br>
              <a:rPr lang="en" sz="12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2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 sz="12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Logistic Regression (with PCA/Word2Vec) provided a simple and interpretable baseline.</a:t>
            </a:r>
            <a:br>
              <a:rPr lang="en" sz="12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2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 sz="12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LSTM outperformed in capturing complex, sequential patterns.</a:t>
            </a:r>
            <a:br>
              <a:rPr lang="en" sz="12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2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 sz="12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Unique word-level tagging perspective (vs. traditional sentence-level focus).</a:t>
            </a:r>
            <a:br>
              <a:rPr lang="en" sz="12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2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 sz="12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Highlights the trade-off between accuracy and interpretability.</a:t>
            </a:r>
            <a:br>
              <a:rPr lang="en" sz="12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2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Merriweather SemiBold"/>
              <a:buChar char="●"/>
            </a:pPr>
            <a:r>
              <a:rPr lang="en" sz="12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Lays foundation for future improvements in POS tagging systems.</a:t>
            </a:r>
            <a:br>
              <a:rPr lang="en" sz="12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2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/>
          <p:nvPr>
            <p:ph idx="1" type="body"/>
          </p:nvPr>
        </p:nvSpPr>
        <p:spPr>
          <a:xfrm>
            <a:off x="542700" y="1614313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[1]</a:t>
            </a:r>
            <a:endParaRPr/>
          </a:p>
        </p:txBody>
      </p:sp>
      <p:sp>
        <p:nvSpPr>
          <p:cNvPr id="370" name="Google Shape;370;p50"/>
          <p:cNvSpPr txBox="1"/>
          <p:nvPr>
            <p:ph idx="2" type="body"/>
          </p:nvPr>
        </p:nvSpPr>
        <p:spPr>
          <a:xfrm>
            <a:off x="550650" y="1959288"/>
            <a:ext cx="2628900" cy="12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Pranckevičius, T., \&amp; Marcinkevičius, V. (2016). Comparison of classical machine learning algorithms for multi-class classification of sentiment in Twitter. Informatica, 27(1), 85–97. https://doi.org/10.15388/Informatica.2016.107</a:t>
            </a:r>
            <a:endParaRPr/>
          </a:p>
        </p:txBody>
      </p:sp>
      <p:sp>
        <p:nvSpPr>
          <p:cNvPr id="371" name="Google Shape;371;p50"/>
          <p:cNvSpPr txBox="1"/>
          <p:nvPr>
            <p:ph idx="13" type="body"/>
          </p:nvPr>
        </p:nvSpPr>
        <p:spPr>
          <a:xfrm>
            <a:off x="3187500" y="1614313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/>
              <a:t>[2]</a:t>
            </a:r>
            <a:endParaRPr/>
          </a:p>
        </p:txBody>
      </p:sp>
      <p:sp>
        <p:nvSpPr>
          <p:cNvPr id="372" name="Google Shape;372;p50"/>
          <p:cNvSpPr txBox="1"/>
          <p:nvPr>
            <p:ph idx="22" type="body"/>
          </p:nvPr>
        </p:nvSpPr>
        <p:spPr>
          <a:xfrm>
            <a:off x="5956500" y="1614313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/>
              <a:t>[3]</a:t>
            </a:r>
            <a:endParaRPr/>
          </a:p>
        </p:txBody>
      </p:sp>
      <p:sp>
        <p:nvSpPr>
          <p:cNvPr id="373" name="Google Shape;373;p50"/>
          <p:cNvSpPr txBox="1"/>
          <p:nvPr>
            <p:ph idx="23" type="body"/>
          </p:nvPr>
        </p:nvSpPr>
        <p:spPr>
          <a:xfrm>
            <a:off x="5905375" y="2043313"/>
            <a:ext cx="2695800" cy="12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A. Chiche \&amp; B. Yitagesu, “Part of speech tagging: a systematic review of deep learning and machine learning approaches,” Journal of Big Data, vol. 9, no. 10, 2022. doi: 10.1186/s40537-022-00561-y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0"/>
          <p:cNvSpPr txBox="1"/>
          <p:nvPr>
            <p:ph idx="31" type="body"/>
          </p:nvPr>
        </p:nvSpPr>
        <p:spPr>
          <a:xfrm>
            <a:off x="196950" y="196725"/>
            <a:ext cx="24993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Sources</a:t>
            </a:r>
            <a:endParaRPr sz="1500"/>
          </a:p>
        </p:txBody>
      </p:sp>
      <p:sp>
        <p:nvSpPr>
          <p:cNvPr id="375" name="Google Shape;375;p50"/>
          <p:cNvSpPr txBox="1"/>
          <p:nvPr/>
        </p:nvSpPr>
        <p:spPr>
          <a:xfrm>
            <a:off x="3187500" y="1959288"/>
            <a:ext cx="2769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Patoary, M. M. H., Karim, M. R., Chowdhury, S. A., \&amp; Rahman, M. M. (2020). Part-of-speech tagging of Bengali texts using deep learning models. SN Computer Science, 1(4), 1–9. https://doi.org/10.1007/s42979-020-00247-9</a:t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33"/>
          <p:cNvSpPr txBox="1"/>
          <p:nvPr/>
        </p:nvSpPr>
        <p:spPr>
          <a:xfrm>
            <a:off x="446862" y="39696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60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50"/>
              <a:buFont typeface="Merriweather"/>
              <a:buAutoNum type="arabicPeriod"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462750" y="1299625"/>
            <a:ext cx="8218500" cy="3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erriweather SemiBold"/>
              <a:buChar char="●"/>
            </a:pPr>
            <a:r>
              <a:rPr lang="en" sz="1500">
                <a:solidFill>
                  <a:schemeClr val="dk2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POS tagging assigns grammatical roles (noun, verb, adjective, etc.) to words in a sentence.</a:t>
            </a:r>
            <a:endParaRPr sz="1500">
              <a:solidFill>
                <a:schemeClr val="dk2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erriweather SemiBold"/>
              <a:buChar char="●"/>
            </a:pPr>
            <a:r>
              <a:rPr lang="en" sz="1500">
                <a:solidFill>
                  <a:schemeClr val="dk2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It’s essential for tasks like translation, sentence parsing, and information extraction.</a:t>
            </a:r>
            <a:endParaRPr sz="1500">
              <a:solidFill>
                <a:schemeClr val="dk2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erriweather SemiBold"/>
              <a:buChar char="●"/>
            </a:pPr>
            <a:r>
              <a:rPr lang="en" sz="1500">
                <a:solidFill>
                  <a:schemeClr val="dk2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Challenge: Some words change meaning depending on context (e.g., “dogs” as noun vs. verb).</a:t>
            </a:r>
            <a:endParaRPr sz="1500">
              <a:solidFill>
                <a:schemeClr val="dk2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erriweather SemiBold"/>
              <a:buChar char="●"/>
            </a:pPr>
            <a:r>
              <a:rPr lang="en" sz="1500">
                <a:solidFill>
                  <a:schemeClr val="dk2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Our goal: Compare Logistic Regression (statistical) and LSTM (deep learning) to see which works better for POS tagging using limited features.</a:t>
            </a:r>
            <a:endParaRPr sz="1500">
              <a:solidFill>
                <a:schemeClr val="dk2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/>
          <p:nvPr>
            <p:ph idx="1" type="subTitle"/>
          </p:nvPr>
        </p:nvSpPr>
        <p:spPr>
          <a:xfrm>
            <a:off x="975300" y="1864050"/>
            <a:ext cx="7193400" cy="11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 Recording :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4"/>
          <p:cNvSpPr txBox="1"/>
          <p:nvPr/>
        </p:nvSpPr>
        <p:spPr>
          <a:xfrm>
            <a:off x="359575" y="327200"/>
            <a:ext cx="7272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2. Related Work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454825" y="1434125"/>
            <a:ext cx="81087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500"/>
              <a:buChar char="●"/>
            </a:pPr>
            <a:r>
              <a:rPr lang="en" sz="15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Pranckevicius &amp; Marcinkevicius (2016): Logistic Regression works well with good features but struggles with complex patterns.</a:t>
            </a:r>
            <a:br>
              <a:rPr lang="en" sz="15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5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Char char="●"/>
            </a:pPr>
            <a:r>
              <a:rPr lang="en" sz="15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Patoary et al. (2020): LSTM handles complex language better but needs more data and computing power.</a:t>
            </a:r>
            <a:br>
              <a:rPr lang="en" sz="15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5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Char char="●"/>
            </a:pPr>
            <a:r>
              <a:rPr lang="en" sz="15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Chiche &amp; Yitagesu (2022): Deep learning generally outperforms machine learning, especially when context matters.</a:t>
            </a:r>
            <a:br>
              <a:rPr lang="en" sz="15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5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5"/>
          <p:cNvSpPr txBox="1"/>
          <p:nvPr/>
        </p:nvSpPr>
        <p:spPr>
          <a:xfrm>
            <a:off x="273573" y="251000"/>
            <a:ext cx="8389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3. Dataset Description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431000" y="1054400"/>
            <a:ext cx="81558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Merriweather SemiBold"/>
              <a:buChar char="●"/>
            </a:pPr>
            <a:r>
              <a:rPr lang="en" sz="1500">
                <a:latin typeface="Merriweather SemiBold"/>
                <a:ea typeface="Merriweather SemiBold"/>
                <a:cs typeface="Merriweather SemiBold"/>
                <a:sym typeface="Merriweather SemiBold"/>
              </a:rPr>
              <a:t>Kaggle dataset with 370,100 rows and 2 columns (words, POS tags).</a:t>
            </a:r>
            <a:br>
              <a:rPr lang="en" sz="1500"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5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Merriweather SemiBold"/>
              <a:buChar char="●"/>
            </a:pPr>
            <a:r>
              <a:rPr lang="en" sz="1500">
                <a:latin typeface="Merriweather SemiBold"/>
                <a:ea typeface="Merriweather SemiBold"/>
                <a:cs typeface="Merriweather SemiBold"/>
                <a:sym typeface="Merriweather SemiBold"/>
              </a:rPr>
              <a:t>POS tags include: nouns (NN), verbs (VB), adjectives (JJ), adverbs (RB), conjunctions (CC), prepositions (IN), etc.</a:t>
            </a:r>
            <a:br>
              <a:rPr lang="en" sz="1500"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5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Merriweather SemiBold"/>
              <a:buChar char="●"/>
            </a:pPr>
            <a:r>
              <a:rPr lang="en" sz="1500">
                <a:latin typeface="Merriweather SemiBold"/>
                <a:ea typeface="Merriweather SemiBold"/>
                <a:cs typeface="Merriweather SemiBold"/>
                <a:sym typeface="Merriweather SemiBold"/>
              </a:rPr>
              <a:t>A balanced label distribution typically ensures fair model comparison. However, in this study, the models are trained on a randomly sampled word level dataset with an imbalanced label distribution, in order to investigate whether different modeling approaches can still accurately predict POS tags under such conditions.</a:t>
            </a:r>
            <a:br>
              <a:rPr lang="en" sz="1500"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5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Merriweather SemiBold"/>
              <a:buChar char="●"/>
            </a:pPr>
            <a:r>
              <a:rPr lang="en" sz="1500">
                <a:latin typeface="Merriweather SemiBold"/>
                <a:ea typeface="Merriweather SemiBold"/>
                <a:cs typeface="Merriweather SemiBold"/>
                <a:sym typeface="Merriweather SemiBold"/>
              </a:rPr>
              <a:t>Features used: word length, syllable count, punctuation, prefixes/suffixes, and frequency.</a:t>
            </a:r>
            <a:br>
              <a:rPr lang="en" sz="1500">
                <a:latin typeface="Merriweather SemiBold"/>
                <a:ea typeface="Merriweather SemiBold"/>
                <a:cs typeface="Merriweather SemiBold"/>
                <a:sym typeface="Merriweather SemiBold"/>
              </a:rPr>
            </a:br>
            <a:endParaRPr sz="15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6"/>
          <p:cNvSpPr txBox="1"/>
          <p:nvPr/>
        </p:nvSpPr>
        <p:spPr>
          <a:xfrm>
            <a:off x="197387" y="2509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4</a:t>
            </a: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. Feature Visualizations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323" y="867454"/>
            <a:ext cx="6587349" cy="389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37"/>
          <p:cNvSpPr txBox="1"/>
          <p:nvPr/>
        </p:nvSpPr>
        <p:spPr>
          <a:xfrm>
            <a:off x="197387" y="2509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4. Feature Visualizations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9" name="Google Shape;259;p37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60" name="Google Shape;260;p37" title="Punctu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000" y="3061100"/>
            <a:ext cx="2716152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7" title="word lengt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402" y="934775"/>
            <a:ext cx="3020277" cy="188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4225" y="934780"/>
            <a:ext cx="2485862" cy="188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5275" y="3061100"/>
            <a:ext cx="3242036" cy="188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0175" y="934775"/>
            <a:ext cx="2458281" cy="18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8"/>
          <p:cNvSpPr txBox="1"/>
          <p:nvPr/>
        </p:nvSpPr>
        <p:spPr>
          <a:xfrm>
            <a:off x="197372" y="251000"/>
            <a:ext cx="8867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5</a:t>
            </a: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. Logistic Regression Approach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2" name="Google Shape;272;p38"/>
          <p:cNvSpPr txBox="1"/>
          <p:nvPr/>
        </p:nvSpPr>
        <p:spPr>
          <a:xfrm>
            <a:off x="588750" y="1568300"/>
            <a:ext cx="82128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🛠️ Implementation Steps</a:t>
            </a:r>
            <a:endParaRPr b="1" sz="130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rabicPeriod"/>
            </a:pPr>
            <a:r>
              <a:rPr b="1"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 Loading:</a:t>
            </a:r>
            <a:r>
              <a:rPr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 Imported CSV with English words and their respective POS tags.</a:t>
            </a:r>
            <a:endParaRPr sz="110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"/>
              <a:buAutoNum type="arabicPeriod"/>
            </a:pPr>
            <a:r>
              <a:rPr b="1"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Feature Engineering:</a:t>
            </a:r>
            <a:endParaRPr b="1" sz="110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"/>
              <a:buChar char="○"/>
            </a:pPr>
            <a:r>
              <a:rPr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Word length</a:t>
            </a:r>
            <a:endParaRPr sz="110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"/>
              <a:buChar char="○"/>
            </a:pPr>
            <a:r>
              <a:rPr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Vowel &amp; consonant counts</a:t>
            </a:r>
            <a:endParaRPr sz="110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"/>
              <a:buChar char="○"/>
            </a:pPr>
            <a:r>
              <a:rPr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Syllable count</a:t>
            </a:r>
            <a:endParaRPr sz="110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"/>
              <a:buChar char="○"/>
            </a:pPr>
            <a:r>
              <a:rPr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Word frequency</a:t>
            </a:r>
            <a:endParaRPr sz="110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"/>
              <a:buChar char="○"/>
            </a:pPr>
            <a:r>
              <a:rPr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Prefix/suffix presence</a:t>
            </a:r>
            <a:endParaRPr sz="110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"/>
              <a:buChar char="○"/>
            </a:pPr>
            <a:r>
              <a:rPr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Punctuation flag</a:t>
            </a:r>
            <a:endParaRPr sz="110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rabicPeriod"/>
            </a:pPr>
            <a:r>
              <a:rPr b="1"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Outlier Handling:</a:t>
            </a:r>
            <a:r>
              <a:rPr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 Used Z-score method to detect and replace extreme values with mean.</a:t>
            </a:r>
            <a:endParaRPr sz="110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rabicPeriod"/>
            </a:pPr>
            <a:r>
              <a:rPr b="1"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Label Encoding:</a:t>
            </a:r>
            <a:r>
              <a:rPr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 POS tags were encoded numerically using </a:t>
            </a:r>
            <a:r>
              <a:rPr lang="en" sz="1100">
                <a:solidFill>
                  <a:srgbClr val="188038"/>
                </a:solidFill>
                <a:latin typeface="Merriweather"/>
                <a:ea typeface="Merriweather"/>
                <a:cs typeface="Merriweather"/>
                <a:sym typeface="Merriweather"/>
              </a:rPr>
              <a:t>LabelEncoder</a:t>
            </a:r>
            <a:r>
              <a:rPr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sz="110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rabicPeriod"/>
            </a:pPr>
            <a:r>
              <a:rPr b="1"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Model Training:</a:t>
            </a:r>
            <a:r>
              <a:rPr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 Trained Logistic Regression using Scikit-learn (</a:t>
            </a:r>
            <a:r>
              <a:rPr lang="en" sz="1100">
                <a:solidFill>
                  <a:srgbClr val="188038"/>
                </a:solidFill>
                <a:latin typeface="Merriweather"/>
                <a:ea typeface="Merriweather"/>
                <a:cs typeface="Merriweather"/>
                <a:sym typeface="Merriweather"/>
              </a:rPr>
              <a:t>multinomial</a:t>
            </a:r>
            <a:r>
              <a:rPr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lang="en" sz="1100">
                <a:solidFill>
                  <a:srgbClr val="188038"/>
                </a:solidFill>
                <a:latin typeface="Merriweather"/>
                <a:ea typeface="Merriweather"/>
                <a:cs typeface="Merriweather"/>
                <a:sym typeface="Merriweather"/>
              </a:rPr>
              <a:t>lbfgs</a:t>
            </a:r>
            <a:r>
              <a:rPr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lang="en" sz="1100">
                <a:solidFill>
                  <a:srgbClr val="188038"/>
                </a:solidFill>
                <a:latin typeface="Merriweather"/>
                <a:ea typeface="Merriweather"/>
                <a:cs typeface="Merriweather"/>
                <a:sym typeface="Merriweather"/>
              </a:rPr>
              <a:t>max_iter = 500</a:t>
            </a:r>
            <a:r>
              <a:rPr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).</a:t>
            </a:r>
            <a:endParaRPr sz="110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rabicPeriod"/>
            </a:pPr>
            <a:r>
              <a:rPr b="1"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Evaluation:</a:t>
            </a:r>
            <a:r>
              <a:rPr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 Accuracy, precision, recall, and F1-score reported through classification report.</a:t>
            </a:r>
            <a:br>
              <a:rPr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b="1" sz="130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460325" y="820450"/>
            <a:ext cx="83412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Purpose:</a:t>
            </a:r>
            <a:r>
              <a:rPr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 Baseline statistical model for POS tagging due to its simplicity, interpretability, and efficiency.</a:t>
            </a:r>
            <a:endParaRPr sz="110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Dataset:</a:t>
            </a:r>
            <a:r>
              <a:rPr lang="en" sz="110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</a:rPr>
              <a:t> 370k-word corpus with POS tags and custom-engineered features.</a:t>
            </a:r>
            <a:endParaRPr b="1" sz="1300">
              <a:solidFill>
                <a:schemeClr val="hlink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type="title"/>
          </p:nvPr>
        </p:nvSpPr>
        <p:spPr>
          <a:xfrm>
            <a:off x="197375" y="85250"/>
            <a:ext cx="5000100" cy="9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/>
              <a:t>Logistic</a:t>
            </a:r>
            <a:r>
              <a:rPr lang="en" sz="2550"/>
              <a:t> Regression </a:t>
            </a:r>
            <a:endParaRPr sz="2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/>
              <a:t>Results</a:t>
            </a:r>
            <a:endParaRPr sz="2550"/>
          </a:p>
        </p:txBody>
      </p:sp>
      <p:sp>
        <p:nvSpPr>
          <p:cNvPr id="279" name="Google Shape;279;p39"/>
          <p:cNvSpPr txBox="1"/>
          <p:nvPr>
            <p:ph idx="1" type="body"/>
          </p:nvPr>
        </p:nvSpPr>
        <p:spPr>
          <a:xfrm>
            <a:off x="140950" y="962450"/>
            <a:ext cx="3875400" cy="12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Accuracy: 0.6233450418805728 </a:t>
            </a: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Precision: 0.3885590412370931 </a:t>
            </a: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Recall: 0.6233450418805728 </a:t>
            </a: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erriweather SemiBold"/>
              <a:buChar char="●"/>
            </a:pPr>
            <a:r>
              <a:rPr lang="en" sz="1100">
                <a:solidFill>
                  <a:schemeClr val="hlink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F1 Score: 0.4787140518037555</a:t>
            </a:r>
            <a:endParaRPr sz="1100">
              <a:solidFill>
                <a:schemeClr val="hlink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pic>
        <p:nvPicPr>
          <p:cNvPr id="280" name="Google Shape;280;p39" title="Prediction LSTM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400" y="2088638"/>
            <a:ext cx="2390950" cy="296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 title="Confusion Matrix Logistic Regression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10050"/>
            <a:ext cx="4239834" cy="362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40"/>
          <p:cNvSpPr txBox="1"/>
          <p:nvPr/>
        </p:nvSpPr>
        <p:spPr>
          <a:xfrm>
            <a:off x="197387" y="2509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6</a:t>
            </a: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. </a:t>
            </a: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Logistic Regression + PCA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415350" y="1152700"/>
            <a:ext cx="82305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hlink"/>
                </a:solidFill>
              </a:rPr>
              <a:t>Purpose:</a:t>
            </a:r>
            <a:r>
              <a:rPr lang="en" sz="1100">
                <a:solidFill>
                  <a:schemeClr val="hlink"/>
                </a:solidFill>
              </a:rPr>
              <a:t> Used PCA to reduce dimensionality and improve model performance for POS tagging at the word level.</a:t>
            </a:r>
            <a:endParaRPr sz="1100">
              <a:solidFill>
                <a:schemeClr val="hlink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hlink"/>
                </a:solidFill>
              </a:rPr>
              <a:t>Dataset:</a:t>
            </a:r>
            <a:r>
              <a:rPr lang="en" sz="1100">
                <a:solidFill>
                  <a:schemeClr val="hlink"/>
                </a:solidFill>
              </a:rPr>
              <a:t> 370k-word corpus with engineered linguistic features.</a:t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0" name="Google Shape;290;p40"/>
          <p:cNvSpPr txBox="1"/>
          <p:nvPr/>
        </p:nvSpPr>
        <p:spPr>
          <a:xfrm>
            <a:off x="588750" y="2021763"/>
            <a:ext cx="78837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hlink"/>
                </a:solidFill>
              </a:rPr>
              <a:t>🛠️ Implementation Steps</a:t>
            </a:r>
            <a:endParaRPr b="1" sz="1300">
              <a:solidFill>
                <a:schemeClr val="hlink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rabicPeriod"/>
            </a:pPr>
            <a:r>
              <a:rPr b="1" lang="en" sz="1100">
                <a:solidFill>
                  <a:schemeClr val="hlink"/>
                </a:solidFill>
              </a:rPr>
              <a:t>Feature Scaling:</a:t>
            </a:r>
            <a:r>
              <a:rPr lang="en" sz="1100">
                <a:solidFill>
                  <a:schemeClr val="hlink"/>
                </a:solidFill>
              </a:rPr>
              <a:t> Standardized all features using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StandardScaler</a:t>
            </a:r>
            <a:r>
              <a:rPr lang="en" sz="1100">
                <a:solidFill>
                  <a:schemeClr val="hlink"/>
                </a:solidFill>
              </a:rPr>
              <a:t> to ensure equal contribution.</a:t>
            </a:r>
            <a:br>
              <a:rPr lang="en" sz="1100">
                <a:solidFill>
                  <a:schemeClr val="hlink"/>
                </a:solidFill>
              </a:rPr>
            </a:br>
            <a:endParaRPr sz="1100">
              <a:solidFill>
                <a:schemeClr val="hlink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rabicPeriod"/>
            </a:pPr>
            <a:r>
              <a:rPr b="1" lang="en" sz="1100">
                <a:solidFill>
                  <a:schemeClr val="hlink"/>
                </a:solidFill>
              </a:rPr>
              <a:t>Dimensionality Reduction:</a:t>
            </a:r>
            <a:r>
              <a:rPr lang="en" sz="1100">
                <a:solidFill>
                  <a:schemeClr val="hlink"/>
                </a:solidFill>
              </a:rPr>
              <a:t> Applied PCA to reduce features to </a:t>
            </a:r>
            <a:r>
              <a:rPr b="1" lang="en" sz="1100">
                <a:solidFill>
                  <a:schemeClr val="hlink"/>
                </a:solidFill>
              </a:rPr>
              <a:t>2 principal components</a:t>
            </a:r>
            <a:r>
              <a:rPr lang="en" sz="1100">
                <a:solidFill>
                  <a:schemeClr val="hlink"/>
                </a:solidFill>
              </a:rPr>
              <a:t>.</a:t>
            </a:r>
            <a:br>
              <a:rPr lang="en" sz="1100">
                <a:solidFill>
                  <a:schemeClr val="hlink"/>
                </a:solidFill>
              </a:rPr>
            </a:br>
            <a:endParaRPr sz="1100">
              <a:solidFill>
                <a:schemeClr val="hlink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rabicPeriod"/>
            </a:pPr>
            <a:r>
              <a:rPr b="1" lang="en" sz="1100">
                <a:solidFill>
                  <a:schemeClr val="hlink"/>
                </a:solidFill>
              </a:rPr>
              <a:t>Model Training:</a:t>
            </a:r>
            <a:r>
              <a:rPr lang="en" sz="1100">
                <a:solidFill>
                  <a:schemeClr val="hlink"/>
                </a:solidFill>
              </a:rPr>
              <a:t> Trained Logistic Regression on PCA-transformed data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max_iter = 500</a:t>
            </a:r>
            <a:r>
              <a:rPr lang="en" sz="1100">
                <a:solidFill>
                  <a:schemeClr val="hlink"/>
                </a:solidFill>
              </a:rPr>
              <a:t>).</a:t>
            </a:r>
            <a:br>
              <a:rPr lang="en" sz="1100">
                <a:solidFill>
                  <a:schemeClr val="hlink"/>
                </a:solidFill>
              </a:rPr>
            </a:br>
            <a:endParaRPr sz="1100">
              <a:solidFill>
                <a:schemeClr val="hlink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rabicPeriod"/>
            </a:pPr>
            <a:r>
              <a:rPr b="1" lang="en" sz="1100">
                <a:solidFill>
                  <a:schemeClr val="hlink"/>
                </a:solidFill>
              </a:rPr>
              <a:t>Prediction &amp; Evaluation:</a:t>
            </a:r>
            <a:r>
              <a:rPr lang="en" sz="1100">
                <a:solidFill>
                  <a:schemeClr val="hlink"/>
                </a:solidFill>
              </a:rPr>
              <a:t> Measured accuracy, precision, recall, F1-score. Compared with original model.</a:t>
            </a:r>
            <a:br>
              <a:rPr lang="en" sz="1100">
                <a:solidFill>
                  <a:schemeClr val="hlink"/>
                </a:solidFill>
              </a:rPr>
            </a:br>
            <a:endParaRPr sz="1100">
              <a:solidFill>
                <a:schemeClr val="hlink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rabicPeriod"/>
            </a:pPr>
            <a:r>
              <a:rPr b="1" lang="en" sz="1100">
                <a:solidFill>
                  <a:schemeClr val="hlink"/>
                </a:solidFill>
              </a:rPr>
              <a:t>Visualization:</a:t>
            </a:r>
            <a:r>
              <a:rPr lang="en" sz="1100">
                <a:solidFill>
                  <a:schemeClr val="hlink"/>
                </a:solidFill>
              </a:rPr>
              <a:t> 2D scatter plot of PCA projections colored by predicted POS tags to assess class separation.</a:t>
            </a:r>
            <a:br>
              <a:rPr lang="en" sz="1100">
                <a:solidFill>
                  <a:schemeClr val="hlink"/>
                </a:solidFill>
              </a:rPr>
            </a:b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